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71"/>
  </p:notesMasterIdLst>
  <p:handoutMasterIdLst>
    <p:handoutMasterId r:id="rId72"/>
  </p:handoutMasterIdLst>
  <p:sldIdLst>
    <p:sldId id="256" r:id="rId2"/>
    <p:sldId id="262" r:id="rId3"/>
    <p:sldId id="384" r:id="rId4"/>
    <p:sldId id="438" r:id="rId5"/>
    <p:sldId id="349" r:id="rId6"/>
    <p:sldId id="350" r:id="rId7"/>
    <p:sldId id="351" r:id="rId8"/>
    <p:sldId id="352" r:id="rId9"/>
    <p:sldId id="353" r:id="rId10"/>
    <p:sldId id="354" r:id="rId11"/>
    <p:sldId id="355" r:id="rId12"/>
    <p:sldId id="356" r:id="rId13"/>
    <p:sldId id="357" r:id="rId14"/>
    <p:sldId id="405" r:id="rId15"/>
    <p:sldId id="358" r:id="rId16"/>
    <p:sldId id="359" r:id="rId17"/>
    <p:sldId id="360" r:id="rId18"/>
    <p:sldId id="361" r:id="rId19"/>
    <p:sldId id="362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406" r:id="rId32"/>
    <p:sldId id="439" r:id="rId33"/>
    <p:sldId id="374" r:id="rId34"/>
    <p:sldId id="375" r:id="rId35"/>
    <p:sldId id="376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36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25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5" r:id="rId63"/>
    <p:sldId id="377" r:id="rId64"/>
    <p:sldId id="378" r:id="rId65"/>
    <p:sldId id="379" r:id="rId66"/>
    <p:sldId id="380" r:id="rId67"/>
    <p:sldId id="381" r:id="rId68"/>
    <p:sldId id="382" r:id="rId69"/>
    <p:sldId id="383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3BD19"/>
    <a:srgbClr val="65782A"/>
    <a:srgbClr val="3D7A28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8" autoAdjust="0"/>
    <p:restoredTop sz="83723" autoAdjust="0"/>
  </p:normalViewPr>
  <p:slideViewPr>
    <p:cSldViewPr snapToGrid="0">
      <p:cViewPr varScale="1">
        <p:scale>
          <a:sx n="88" d="100"/>
          <a:sy n="88" d="100"/>
        </p:scale>
        <p:origin x="117" y="48"/>
      </p:cViewPr>
      <p:guideLst>
        <p:guide orient="horz" pos="2160"/>
        <p:guide pos="2880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60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7BE48-A8E1-4D44-AAAE-14A7F81AB3ED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88C59-BC29-F443-9125-61FA86B3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4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256C0-24CE-40C3-B860-606EAF86B212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06E2-3628-42AF-A452-F4307ACD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74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92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frowning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1446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6731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866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627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2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27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Because populations</a:t>
            </a:r>
            <a:r>
              <a:rPr lang="en-US" baseline="0" dirty="0" smtClean="0"/>
              <a:t> was relatively small in early years, it looks like it flat on a linear scale.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868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94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7575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can see that on a relative</a:t>
            </a:r>
            <a:r>
              <a:rPr lang="en-US" baseline="0" dirty="0" smtClean="0"/>
              <a:t> basis, the population was growing quickly in the early years. On the other hand the numbers are very small in an absolute sense.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apparently “linear growth” in the red box, is actually exponential growth because of the log scale on the y-axis.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05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 right</a:t>
            </a:r>
            <a:r>
              <a:rPr lang="en-US" baseline="0" dirty="0" smtClean="0"/>
              <a:t> answer to this question.  Point is that same data can look very different depending upon how it is plotted.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407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74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40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4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in 0, 2, sqrt(2) = 1.41.4</a:t>
            </a:r>
          </a:p>
          <a:p>
            <a:endParaRPr lang="en-US" baseline="0" dirty="0" smtClean="0"/>
          </a:p>
          <a:p>
            <a:r>
              <a:rPr lang="en-US" baseline="0" dirty="0" smtClean="0"/>
              <a:t>Average = 1.21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733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97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53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74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Draw</a:t>
            </a:r>
            <a:r>
              <a:rPr lang="en-US" baseline="0" dirty="0" smtClean="0"/>
              <a:t> frowning 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11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E6AB8-6B15-2B4E-BD87-7F37AE12179F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21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4AFFC-44F1-8441-B628-92425149867A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0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C8BF7-34B6-AC46-9A85-84CB12007017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1" y="1123311"/>
            <a:ext cx="7543801" cy="4970192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50488"/>
            <a:ext cx="9144000" cy="325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2962" y="111357"/>
            <a:ext cx="7543800" cy="689441"/>
          </a:xfrm>
        </p:spPr>
        <p:txBody>
          <a:bodyPr/>
          <a:lstStyle>
            <a:lvl1pPr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BC92D7-39E7-C140-9229-93F03CFDBBCC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1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C86F8-30DB-D64D-9D43-72C1B296BD14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4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FC66B-9C3F-3A48-BF3C-3BE7170D1ECE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1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F1A74-B002-F24C-9DE2-28124C682D05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6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CC754C-4B34-254B-8140-EA23C9B78096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C0D589-8311-3B4D-B4F0-7723D8421BD4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4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15A8B3D-11A4-0343-ACDD-438879EB58C8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DD45-2D85-214F-BBBB-372AFAA10F50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5890"/>
            <a:ext cx="7543800" cy="689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35031"/>
            <a:ext cx="7543801" cy="4834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6910349-C72A-AF4B-A02C-6DE7B88F42A1}" type="datetime4">
              <a:rPr lang="en-US" smtClean="0"/>
              <a:t>November 5,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5149" y="78861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google.com/url?sa=i&amp;rct=j&amp;q=&amp;esrc=s&amp;source=images&amp;cd=&amp;ved=2ahUKEwiO3sqjwLjeAhVOmuAKHYExBXIQjRx6BAgBEAU&amp;url=https://www.quora.com/What-is-a-random-walk&amp;psig=AOvVaw1Ep-GXIz5VMrFGzxNcxGwg&amp;ust=154134404372346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s://www.google.com/url?sa=i&amp;rct=j&amp;q=&amp;esrc=s&amp;source=images&amp;cd=&amp;ved=2ahUKEwiO3sqjwLjeAhVOmuAKHYExBXIQjRx6BAgBEAU&amp;url=https://www.quora.com/What-is-a-random-walk&amp;psig=AOvVaw1Ep-GXIz5VMrFGzxNcxGwg&amp;ust=1541344043723468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google.com/url?sa=i&amp;rct=j&amp;q=&amp;esrc=s&amp;source=images&amp;cd=&amp;ved=2ahUKEwiO3sqjwLjeAhVOmuAKHYExBXIQjRx6BAgBEAU&amp;url=https://www.quora.com/What-is-a-random-walk&amp;psig=AOvVaw1Ep-GXIz5VMrFGzxNcxGwg&amp;ust=1541344043723468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google.com/url?sa=i&amp;rct=j&amp;q=&amp;esrc=s&amp;source=images&amp;cd=&amp;ved=2ahUKEwje-5mJw7jeAhVyS98KHRajDpIQjRx6BAgBEAU&amp;url=https://www.shutterstock.com/search/frown+face&amp;psig=AOvVaw1WG8PuVrnRaSQYMI7B_9_n&amp;ust=1541344822695192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j5Y2yw7jeAhUOZd8KHbwtBzIQjRx6BAgBEAU&amp;url=https://www.freepik.com/free-icon/emoticon-square-smiling-face-with-closed-eyes_726265.htm&amp;psig=AOvVaw3Tcr38Tq8UvOuTpTRPr0TO&amp;ust=1541344908631256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j5Y2yw7jeAhUOZd8KHbwtBzIQjRx6BAgBEAU&amp;url=https://www.freepik.com/free-icon/emoticon-square-smiling-face-with-closed-eyes_726265.htm&amp;psig=AOvVaw3Tcr38Tq8UvOuTpTRPr0TO&amp;ust=154134490863125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hyperlink" Target="https://www.google.com/url?sa=i&amp;rct=j&amp;q=&amp;esrc=s&amp;source=images&amp;cd=&amp;ved=2ahUKEwij5Y2yw7jeAhUOZd8KHbwtBzIQjRx6BAgBEAU&amp;url=https://www.freepik.com/free-icon/emoticon-square-smiling-face-with-closed-eyes_726265.htm&amp;psig=AOvVaw3Tcr38Tq8UvOuTpTRPr0TO&amp;ust=1541344908631256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iM-7jk_LreAhUSUt8KHUXgAjsQjRx6BAgBEAU&amp;url=https://imgur.com/gallery/tR31F&amp;psig=AOvVaw24Qh9sVp8jbC95kkPhTGW9&amp;ust=1541429013863128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ved=2ahUKEwjnn7O0yrjeAhXhUN8KHaowBNgQjRx6BAgBEAU&amp;url=https://www.amazon.com/Chutes-Ladders-Game-Amazon-Exclusive/dp/B00000DMF6&amp;psig=AOvVaw0fTFB0XQXHOcAxWuxtw7-V&amp;ust=1541346788824202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google.com/url?sa=i&amp;rct=j&amp;q=&amp;esrc=s&amp;source=images&amp;cd=&amp;ved=2ahUKEwiO3sqjwLjeAhVOmuAKHYExBXIQjRx6BAgBEAU&amp;url=https://www.quora.com/What-is-a-random-walk&amp;psig=AOvVaw1Ep-GXIz5VMrFGzxNcxGwg&amp;ust=1541344043723468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google.com/url?sa=i&amp;rct=j&amp;q=&amp;esrc=s&amp;source=images&amp;cd=&amp;ved=2ahUKEwiO3sqjwLjeAhVOmuAKHYExBXIQjRx6BAgBEAU&amp;url=https://www.quora.com/What-is-a-random-walk&amp;psig=AOvVaw1Ep-GXIz5VMrFGzxNcxGwg&amp;ust=15413440437234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978140" cy="3566160"/>
          </a:xfrm>
        </p:spPr>
        <p:txBody>
          <a:bodyPr>
            <a:normAutofit/>
          </a:bodyPr>
          <a:lstStyle/>
          <a:p>
            <a:r>
              <a:rPr lang="en-US" sz="6000" dirty="0"/>
              <a:t>Lecture 5: Random </a:t>
            </a:r>
            <a:r>
              <a:rPr lang="en-US" sz="6000" dirty="0" smtClean="0"/>
              <a:t>Walks &amp; Plotting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</a:t>
            </a:r>
            <a:r>
              <a:rPr lang="en-US" sz="2700" dirty="0"/>
              <a:t>(download slides and .py files from Stellar to follow along)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 smtClean="0"/>
              <a:t>John Guttag</a:t>
            </a:r>
            <a:endParaRPr lang="en-US" cap="none" dirty="0"/>
          </a:p>
          <a:p>
            <a:r>
              <a:rPr lang="en-US" cap="none" dirty="0"/>
              <a:t>MIT Department of Electrical Engineering and Computer Science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Possible First Step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89639"/>
            <a:ext cx="5079662" cy="6573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79523" y="12236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3849" y="3636106"/>
            <a:ext cx="6091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19" y="3189138"/>
            <a:ext cx="964565" cy="889000"/>
          </a:xfrm>
          <a:prstGeom prst="rect">
            <a:avLst/>
          </a:prstGeom>
        </p:spPr>
      </p:pic>
      <p:pic>
        <p:nvPicPr>
          <p:cNvPr id="10" name="Picture 2" descr="mage result for drunkard's wal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82" y="14766"/>
            <a:ext cx="2339991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2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Yet Another Possible First Step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26139"/>
            <a:ext cx="5079662" cy="6573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79523" y="11601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3849" y="3572606"/>
            <a:ext cx="6091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244" y="2518112"/>
            <a:ext cx="992124" cy="914400"/>
          </a:xfrm>
          <a:prstGeom prst="rect">
            <a:avLst/>
          </a:prstGeom>
        </p:spPr>
      </p:pic>
      <p:pic>
        <p:nvPicPr>
          <p:cNvPr id="10" name="Picture 2" descr="mage result for drunkard's walk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82" y="14766"/>
            <a:ext cx="2339991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1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Last Possible First Step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13439"/>
            <a:ext cx="5079662" cy="6573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79523" y="11474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3849" y="3559906"/>
            <a:ext cx="6091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370" y="3102084"/>
            <a:ext cx="992124" cy="914400"/>
          </a:xfrm>
          <a:prstGeom prst="rect">
            <a:avLst/>
          </a:prstGeom>
        </p:spPr>
      </p:pic>
      <p:pic>
        <p:nvPicPr>
          <p:cNvPr id="10" name="Picture 2" descr="mage result for drunkard's wal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82" y="14766"/>
            <a:ext cx="2339991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06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2" y="167629"/>
            <a:ext cx="7856804" cy="68944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Possible Distances After Two Steps </a:t>
            </a:r>
            <a:r>
              <a:rPr lang="en-US" sz="3100" dirty="0" smtClean="0"/>
              <a:t>(assuming moved right on first step, other options similar)</a:t>
            </a:r>
            <a:endParaRPr lang="en-US" sz="3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38839"/>
            <a:ext cx="5079662" cy="6573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074" y="3903641"/>
            <a:ext cx="623836" cy="5749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074" y="2723434"/>
            <a:ext cx="623836" cy="57496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79523" y="11728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9238" y="3298398"/>
            <a:ext cx="623836" cy="5749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910" y="3298398"/>
            <a:ext cx="623836" cy="5749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502" y="1172845"/>
            <a:ext cx="2565031" cy="153901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535097" y="3419778"/>
            <a:ext cx="37329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935" y="3411697"/>
            <a:ext cx="36180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68047" y="2288743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1.41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51580" y="4564258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1.41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68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5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Distances After Two Steps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38839"/>
            <a:ext cx="5079662" cy="65736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979409" y="2768449"/>
            <a:ext cx="1866480" cy="1705072"/>
            <a:chOff x="3979409" y="2754381"/>
            <a:chExt cx="1866480" cy="170507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053" y="3338196"/>
              <a:ext cx="623836" cy="57496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731" y="3884489"/>
              <a:ext cx="623836" cy="57496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409" y="3319435"/>
              <a:ext cx="623836" cy="57496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12" y="2754381"/>
              <a:ext cx="623836" cy="574964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3358087" y="2236366"/>
            <a:ext cx="1866480" cy="1705072"/>
            <a:chOff x="3979409" y="2754381"/>
            <a:chExt cx="1866480" cy="170507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053" y="3338196"/>
              <a:ext cx="623836" cy="57496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731" y="3884489"/>
              <a:ext cx="623836" cy="574964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409" y="3319435"/>
              <a:ext cx="623836" cy="57496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12" y="2754381"/>
              <a:ext cx="623836" cy="574964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736765" y="2801420"/>
            <a:ext cx="1866480" cy="1705072"/>
            <a:chOff x="3979409" y="2754381"/>
            <a:chExt cx="1866480" cy="170507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053" y="3338196"/>
              <a:ext cx="623836" cy="57496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731" y="3884489"/>
              <a:ext cx="623836" cy="57496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409" y="3319435"/>
              <a:ext cx="623836" cy="57496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12" y="2754381"/>
              <a:ext cx="623836" cy="5749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3367468" y="3366474"/>
            <a:ext cx="1866480" cy="1705072"/>
            <a:chOff x="3979409" y="2754381"/>
            <a:chExt cx="1866480" cy="170507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22053" y="3338196"/>
              <a:ext cx="623836" cy="57496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0731" y="3884489"/>
              <a:ext cx="623836" cy="574964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79409" y="3319435"/>
              <a:ext cx="623836" cy="57496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0112" y="2754381"/>
              <a:ext cx="623836" cy="574964"/>
            </a:xfrm>
            <a:prstGeom prst="rect">
              <a:avLst/>
            </a:prstGeom>
          </p:spPr>
        </p:pic>
      </p:grpSp>
      <p:sp>
        <p:nvSpPr>
          <p:cNvPr id="27" name="TextBox 26"/>
          <p:cNvSpPr txBox="1"/>
          <p:nvPr/>
        </p:nvSpPr>
        <p:spPr>
          <a:xfrm>
            <a:off x="3988790" y="3442184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X 4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2032" y="5018513"/>
            <a:ext cx="848281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Average if equally likely is:</a:t>
            </a:r>
          </a:p>
          <a:p>
            <a:r>
              <a:rPr lang="en-US" sz="2400" dirty="0" smtClean="0"/>
              <a:t> (2 + 2* 1.41 + 2 + 2* 1.41 + 2 + 2* 1.41 + 2 + 2 *1.4 + 0*4)/16</a:t>
            </a:r>
          </a:p>
          <a:p>
            <a:r>
              <a:rPr lang="en-US" sz="2400" dirty="0" smtClean="0"/>
              <a:t>=  </a:t>
            </a:r>
            <a:r>
              <a:rPr lang="en-US" sz="2400" dirty="0" smtClean="0">
                <a:solidFill>
                  <a:srgbClr val="FF0000"/>
                </a:solidFill>
              </a:rPr>
              <a:t>1.205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573190" y="2848459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X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367468" y="2858369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X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88964" y="3992603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X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73190" y="4014114"/>
            <a:ext cx="7620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X 2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6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see that expected distance seems to increase with number of steps, and certainly maximum distance does</a:t>
            </a:r>
          </a:p>
          <a:p>
            <a:pPr lvl="1"/>
            <a:r>
              <a:rPr lang="en-US" dirty="0" smtClean="0"/>
              <a:t>Went from 0 to 1 to 1.205 as expected distance </a:t>
            </a:r>
          </a:p>
          <a:p>
            <a:r>
              <a:rPr lang="en-US" dirty="0" smtClean="0"/>
              <a:t>But can we accurately model the actual expected distance?</a:t>
            </a:r>
          </a:p>
          <a:p>
            <a:r>
              <a:rPr lang="en-US" dirty="0" smtClean="0"/>
              <a:t>Need a different approach to problem</a:t>
            </a:r>
          </a:p>
          <a:p>
            <a:r>
              <a:rPr lang="en-US" dirty="0" smtClean="0"/>
              <a:t>Will use simulation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Expected Distance </a:t>
            </a:r>
            <a:r>
              <a:rPr lang="en-US" dirty="0" smtClean="0"/>
              <a:t>After </a:t>
            </a:r>
            <a:r>
              <a:rPr lang="en-US" smtClean="0"/>
              <a:t>100,000 Steps?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57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one walk of k steps </a:t>
            </a:r>
          </a:p>
          <a:p>
            <a:r>
              <a:rPr lang="en-US" dirty="0" smtClean="0"/>
              <a:t>Simulate n such walks, each of k steps</a:t>
            </a:r>
          </a:p>
          <a:p>
            <a:r>
              <a:rPr lang="en-US" dirty="0" smtClean="0"/>
              <a:t>Report average distance from origin over set of n walks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Simulation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1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100" y="1147366"/>
            <a:ext cx="7543801" cy="4970192"/>
          </a:xfrm>
        </p:spPr>
        <p:txBody>
          <a:bodyPr/>
          <a:lstStyle/>
          <a:p>
            <a:r>
              <a:rPr lang="en-US" sz="2800" dirty="0">
                <a:cs typeface="Bookman Old Style"/>
              </a:rPr>
              <a:t>Location—a place</a:t>
            </a:r>
          </a:p>
          <a:p>
            <a:endParaRPr lang="en-US" sz="2800" dirty="0">
              <a:cs typeface="Bookman Old Style"/>
            </a:endParaRPr>
          </a:p>
          <a:p>
            <a:r>
              <a:rPr lang="en-US" sz="2800" dirty="0">
                <a:cs typeface="Bookman Old Style"/>
              </a:rPr>
              <a:t>Field—a collection of </a:t>
            </a:r>
            <a:r>
              <a:rPr lang="en-US" sz="2800" dirty="0" smtClean="0">
                <a:cs typeface="Bookman Old Style"/>
              </a:rPr>
              <a:t>places and drunks</a:t>
            </a:r>
          </a:p>
          <a:p>
            <a:endParaRPr lang="en-US" sz="2800" dirty="0">
              <a:cs typeface="Bookman Old Style"/>
            </a:endParaRPr>
          </a:p>
          <a:p>
            <a:r>
              <a:rPr lang="en-US" sz="2800" dirty="0">
                <a:cs typeface="Bookman Old Style"/>
              </a:rPr>
              <a:t>Drunk—somebody who wanders from place to </a:t>
            </a:r>
            <a:r>
              <a:rPr lang="en-US" sz="2800" dirty="0" smtClean="0">
                <a:cs typeface="Bookman Old Style"/>
              </a:rPr>
              <a:t>place in a field</a:t>
            </a:r>
            <a:endParaRPr lang="en-US" sz="2800" dirty="0">
              <a:cs typeface="Bookman Old Style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Some Useful Abstractions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3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Location, part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77" y="1292202"/>
            <a:ext cx="6611158" cy="498878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385357" y="4698388"/>
            <a:ext cx="422407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Will let x, y, </a:t>
            </a:r>
            <a:r>
              <a:rPr lang="en-US" sz="2600" dirty="0" err="1" smtClean="0">
                <a:solidFill>
                  <a:srgbClr val="FF0000"/>
                </a:solidFill>
              </a:rPr>
              <a:t>deltaX</a:t>
            </a:r>
            <a:r>
              <a:rPr lang="en-US" sz="2600" dirty="0" smtClean="0">
                <a:solidFill>
                  <a:srgbClr val="FF0000"/>
                </a:solidFill>
              </a:rPr>
              <a:t> and </a:t>
            </a:r>
            <a:r>
              <a:rPr lang="en-US" sz="2600" dirty="0" err="1" smtClean="0">
                <a:solidFill>
                  <a:srgbClr val="FF0000"/>
                </a:solidFill>
              </a:rPr>
              <a:t>deltaY</a:t>
            </a:r>
            <a:r>
              <a:rPr lang="en-US" sz="2600" dirty="0" smtClean="0">
                <a:solidFill>
                  <a:srgbClr val="FF0000"/>
                </a:solidFill>
              </a:rPr>
              <a:t> be floats</a:t>
            </a:r>
          </a:p>
          <a:p>
            <a:r>
              <a:rPr lang="en-US" sz="2600" dirty="0" smtClean="0">
                <a:solidFill>
                  <a:srgbClr val="FF0000"/>
                </a:solidFill>
              </a:rPr>
              <a:t>More general than example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591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Location, continued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7" y="1248533"/>
            <a:ext cx="83820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7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2" y="1123311"/>
            <a:ext cx="4436528" cy="4970192"/>
          </a:xfrm>
        </p:spPr>
        <p:txBody>
          <a:bodyPr/>
          <a:lstStyle/>
          <a:p>
            <a:r>
              <a:rPr lang="en-US" dirty="0" smtClean="0"/>
              <a:t>Today</a:t>
            </a:r>
          </a:p>
          <a:p>
            <a:pPr lvl="1"/>
            <a:r>
              <a:rPr lang="en-US" dirty="0"/>
              <a:t>Chapter </a:t>
            </a:r>
            <a:r>
              <a:rPr lang="en-US" dirty="0" smtClean="0"/>
              <a:t>11</a:t>
            </a:r>
            <a:endParaRPr lang="en-US" dirty="0"/>
          </a:p>
          <a:p>
            <a:pPr lvl="1"/>
            <a:r>
              <a:rPr lang="en-US" dirty="0"/>
              <a:t>Chapter 14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Wednesday</a:t>
            </a:r>
          </a:p>
          <a:p>
            <a:pPr lvl="1"/>
            <a:r>
              <a:rPr lang="en-US" dirty="0" smtClean="0"/>
              <a:t>Chapter 16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Reading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9" y="1059765"/>
            <a:ext cx="3278793" cy="41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Drunk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709998" y="4948401"/>
            <a:ext cx="5131276" cy="1292662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none" rtlCol="0">
            <a:spAutoFit/>
          </a:bodyPr>
          <a:lstStyle/>
          <a:p>
            <a:r>
              <a:rPr lang="en-US" sz="2600" dirty="0" smtClean="0">
                <a:cs typeface="Bookman Old Style"/>
              </a:rPr>
              <a:t>Not intended to be useful on its own</a:t>
            </a:r>
          </a:p>
          <a:p>
            <a:endParaRPr lang="en-US" sz="2600" dirty="0">
              <a:cs typeface="Bookman Old Style"/>
            </a:endParaRPr>
          </a:p>
          <a:p>
            <a:r>
              <a:rPr lang="en-US" sz="2600" dirty="0" smtClean="0">
                <a:solidFill>
                  <a:srgbClr val="FF0000"/>
                </a:solidFill>
                <a:cs typeface="Bookman Old Style"/>
              </a:rPr>
              <a:t>A base class to be inherited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23860"/>
            <a:ext cx="6625244" cy="357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3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“usual” drunk, who wanders around at random</a:t>
            </a:r>
          </a:p>
          <a:p>
            <a:r>
              <a:rPr lang="en-US" dirty="0"/>
              <a:t>The </a:t>
            </a:r>
            <a:r>
              <a:rPr lang="en-US" dirty="0" smtClean="0"/>
              <a:t>“masochistic” </a:t>
            </a:r>
            <a:r>
              <a:rPr lang="en-US" dirty="0"/>
              <a:t>drunk, who tries to move </a:t>
            </a:r>
            <a:r>
              <a:rPr lang="en-US" dirty="0" smtClean="0"/>
              <a:t>northward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Subclasses of Drunk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89" y="2408122"/>
            <a:ext cx="566737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67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Kinds of Drunks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59734"/>
            <a:ext cx="7640164" cy="391193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64750" y="828934"/>
            <a:ext cx="272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Taking a random step in cardinal directions with equal probability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1017" y="2746573"/>
            <a:ext cx="272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Taking a random step, but slightly more likely to </a:t>
            </a:r>
            <a:r>
              <a:rPr lang="en-US" sz="2200" smtClean="0">
                <a:solidFill>
                  <a:srgbClr val="FF0000"/>
                </a:solidFill>
              </a:rPr>
              <a:t>go north</a:t>
            </a:r>
            <a:endParaRPr lang="en-US" sz="2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747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Field, part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0" y="1112533"/>
            <a:ext cx="7941497" cy="48159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64750" y="828934"/>
            <a:ext cx="2722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Dictionary mapping Drunk to Location;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Can have many drunks in a field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121834" y="1814731"/>
            <a:ext cx="407963" cy="407963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304714" y="3838134"/>
            <a:ext cx="2077027" cy="407963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2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 Field, continued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24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77" y="1252410"/>
            <a:ext cx="8189502" cy="25202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66196" y="1118790"/>
            <a:ext cx="2722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In which direction does the drunk move?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85736" y="2307100"/>
            <a:ext cx="2522664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599216" y="3768760"/>
            <a:ext cx="27229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Dealing with Location object, so call method to set new location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94427" y="3345114"/>
            <a:ext cx="3041277" cy="39650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599216" y="4886090"/>
            <a:ext cx="309754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Remember that move returns a new location by </a:t>
            </a:r>
            <a:r>
              <a:rPr lang="en-US" sz="2200" smtClean="0">
                <a:solidFill>
                  <a:srgbClr val="FF0000"/>
                </a:solidFill>
              </a:rPr>
              <a:t>adding deltas to current location 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38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  <p:bldP spid="11" grpId="0"/>
      <p:bldP spid="12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a Single Walk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96" y="1178103"/>
            <a:ext cx="7977312" cy="36421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3852" y="3468095"/>
            <a:ext cx="3080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Move drunk n </a:t>
            </a:r>
            <a:r>
              <a:rPr lang="en-US" sz="2200" dirty="0" err="1" smtClean="0">
                <a:solidFill>
                  <a:srgbClr val="FF0000"/>
                </a:solidFill>
              </a:rPr>
              <a:t>numSteps</a:t>
            </a:r>
            <a:r>
              <a:rPr lang="en-US" sz="2200" dirty="0" smtClean="0">
                <a:solidFill>
                  <a:srgbClr val="FF0000"/>
                </a:solidFill>
              </a:rPr>
              <a:t> steps in field f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756118" y="3970248"/>
            <a:ext cx="2522664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358684" y="4398250"/>
            <a:ext cx="4478214" cy="4220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501186" y="5068556"/>
            <a:ext cx="392415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Use method on location of drunk d to </a:t>
            </a:r>
            <a:r>
              <a:rPr lang="en-US" sz="2200" smtClean="0">
                <a:solidFill>
                  <a:srgbClr val="FF0000"/>
                </a:solidFill>
              </a:rPr>
              <a:t>get distance from start object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Multiple Walks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2" y="1135461"/>
            <a:ext cx="8810625" cy="431006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987090" y="1135462"/>
            <a:ext cx="921342" cy="35571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875782" y="3868615"/>
            <a:ext cx="768944" cy="37982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889850" y="2643339"/>
            <a:ext cx="874789" cy="39528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87090" y="2914352"/>
            <a:ext cx="37982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</a:rPr>
              <a:t>The name of a Python class, not an instance, leads to a generalized function.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Saw this with graphs.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35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35" y="1323438"/>
            <a:ext cx="8248650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0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0100" y="1261270"/>
            <a:ext cx="7543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drunkTest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((10, 100, 1000, 10000), 100, </a:t>
            </a:r>
            <a:endParaRPr lang="en-US" sz="2000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         </a:t>
            </a:r>
            <a:r>
              <a:rPr lang="en-US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endParaRPr lang="en-US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8.634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21.6 Min = 1.4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8.57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22.0 Min = 0.0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9.206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21.6 Min = 1.4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8.727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23.5 Min = 1.4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56035" y="5461503"/>
            <a:ext cx="1651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Plausible?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949571" y="2546252"/>
            <a:ext cx="2060915" cy="3059716"/>
            <a:chOff x="949571" y="2546252"/>
            <a:chExt cx="2060915" cy="3059716"/>
          </a:xfrm>
        </p:grpSpPr>
        <p:sp>
          <p:nvSpPr>
            <p:cNvPr id="6" name="Rounded Rectangle 5"/>
            <p:cNvSpPr/>
            <p:nvPr/>
          </p:nvSpPr>
          <p:spPr>
            <a:xfrm>
              <a:off x="956603" y="2546252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954259" y="3458305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51915" y="4370358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49571" y="5282411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3051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on cases where we think we know the answer</a:t>
            </a:r>
          </a:p>
          <a:p>
            <a:pPr lvl="1"/>
            <a:r>
              <a:rPr lang="en-US" dirty="0" smtClean="0"/>
              <a:t>A very important precaution!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a Smoke Test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pic>
        <p:nvPicPr>
          <p:cNvPr id="1026" name="Picture 2" descr="mage result for smoke tes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914" y="2448133"/>
            <a:ext cx="2442117" cy="320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tp://5nb3f3r0gfd3fhztnfeqg9yv.wpengine.netdna-cdn.com/wp-content/uploads/2016/09/Figure-2-Smoke-Test-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635" y="3982733"/>
            <a:ext cx="3125501" cy="212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e result for smoke te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802" y="1983033"/>
            <a:ext cx="2387940" cy="181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241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Looking at “birthday problem”</a:t>
            </a:r>
          </a:p>
          <a:p>
            <a:pPr lvl="1"/>
            <a:r>
              <a:rPr lang="en-US" dirty="0" smtClean="0"/>
              <a:t>Analytical solution easy for  </a:t>
            </a:r>
            <a:r>
              <a:rPr lang="en-US" dirty="0" err="1" smtClean="0"/>
              <a:t>numShared</a:t>
            </a:r>
            <a:r>
              <a:rPr lang="en-US" dirty="0" smtClean="0"/>
              <a:t> = 2</a:t>
            </a:r>
          </a:p>
          <a:p>
            <a:pPr lvl="1"/>
            <a:r>
              <a:rPr lang="en-US" dirty="0" smtClean="0"/>
              <a:t>Analytical solution complicated for </a:t>
            </a:r>
            <a:r>
              <a:rPr lang="en-US" dirty="0" err="1" smtClean="0"/>
              <a:t>numShared</a:t>
            </a:r>
            <a:r>
              <a:rPr lang="en-US" dirty="0" smtClean="0"/>
              <a:t> &gt; 2</a:t>
            </a:r>
          </a:p>
          <a:p>
            <a:pPr lvl="2"/>
            <a:r>
              <a:rPr lang="en-US" sz="2400" dirty="0"/>
              <a:t>S</a:t>
            </a:r>
            <a:r>
              <a:rPr lang="en-US" sz="2400" dirty="0" smtClean="0"/>
              <a:t>imulation easy</a:t>
            </a:r>
          </a:p>
          <a:p>
            <a:pPr lvl="1"/>
            <a:r>
              <a:rPr lang="en-US" dirty="0" smtClean="0"/>
              <a:t>Analytical solution easy for uniform distribution of dates</a:t>
            </a:r>
          </a:p>
          <a:p>
            <a:pPr lvl="1"/>
            <a:r>
              <a:rPr lang="en-US" dirty="0"/>
              <a:t>Analytical solution </a:t>
            </a:r>
            <a:r>
              <a:rPr lang="en-US" dirty="0" smtClean="0"/>
              <a:t>not available for actual distribution of dates</a:t>
            </a:r>
          </a:p>
          <a:p>
            <a:pPr lvl="2"/>
            <a:r>
              <a:rPr lang="en-US" sz="2400" dirty="0"/>
              <a:t>S</a:t>
            </a:r>
            <a:r>
              <a:rPr lang="en-US" sz="2400" dirty="0" smtClean="0"/>
              <a:t>imulation easy, but results surprising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We Last Met 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84" y="3658294"/>
            <a:ext cx="2456230" cy="24562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13" y="0"/>
            <a:ext cx="1444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82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Sanity Check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00099" y="1058426"/>
            <a:ext cx="754380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drunkTest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((0, 1, 2) 100, </a:t>
            </a:r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endParaRPr lang="en-US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8.634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21.6 Min = 1.4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8.57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22.0 Min = 0.0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2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9.206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21.6 Min = 1.4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0099" y="4852219"/>
            <a:ext cx="68018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distances.append</a:t>
            </a:r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de-DE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round</a:t>
            </a:r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</a:t>
            </a:r>
            <a:r>
              <a:rPr lang="de-DE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walk</a:t>
            </a:r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(f</a:t>
            </a:r>
            <a:r>
              <a:rPr lang="de-DE" sz="2000" dirty="0">
                <a:latin typeface="Lucida Sans Typewriter" charset="0"/>
                <a:ea typeface="Lucida Sans Typewriter" charset="0"/>
                <a:cs typeface="Lucida Sans Typewriter" charset="0"/>
              </a:rPr>
              <a:t>, Homer,</a:t>
            </a:r>
          </a:p>
          <a:p>
            <a:r>
              <a:rPr lang="de-DE" sz="2000" dirty="0">
                <a:latin typeface="Lucida Sans Typewriter" charset="0"/>
                <a:ea typeface="Lucida Sans Typewriter" charset="0"/>
                <a:cs typeface="Lucida Sans Typewriter" charset="0"/>
              </a:rPr>
              <a:t>                           </a:t>
            </a:r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de-DE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numTrials</a:t>
            </a:r>
            <a:r>
              <a:rPr lang="de-DE" sz="2000" dirty="0">
                <a:latin typeface="Lucida Sans Typewriter" charset="0"/>
                <a:ea typeface="Lucida Sans Typewriter" charset="0"/>
                <a:cs typeface="Lucida Sans Typewriter" charset="0"/>
              </a:rPr>
              <a:t>), 1</a:t>
            </a:r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))</a:t>
            </a:r>
          </a:p>
          <a:p>
            <a:endParaRPr lang="de-DE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de-DE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# in </a:t>
            </a:r>
            <a:r>
              <a:rPr lang="de-DE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simWalks</a:t>
            </a:r>
            <a:endParaRPr lang="en-US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1026" name="Picture 2" descr="mage result for pants on fi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441" y="3038729"/>
            <a:ext cx="2095180" cy="1872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951915" y="2041270"/>
            <a:ext cx="2053883" cy="2122919"/>
            <a:chOff x="951915" y="2041270"/>
            <a:chExt cx="2053883" cy="2122919"/>
          </a:xfrm>
        </p:grpSpPr>
        <p:sp>
          <p:nvSpPr>
            <p:cNvPr id="9" name="Rounded Rectangle 8"/>
            <p:cNvSpPr/>
            <p:nvPr/>
          </p:nvSpPr>
          <p:spPr>
            <a:xfrm>
              <a:off x="951915" y="2041270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51915" y="2940951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51915" y="3840632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4951827" y="5136663"/>
            <a:ext cx="1681090" cy="56075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22164" y="5178026"/>
            <a:ext cx="151227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numSteps</a:t>
            </a:r>
            <a:endParaRPr lang="en-US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  <p:pic>
        <p:nvPicPr>
          <p:cNvPr id="16" name="Picture 2" descr="mage result for frowning fac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258" y="965409"/>
            <a:ext cx="169817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0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 animBg="1"/>
      <p:bldP spid="15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Simulating Multiple Walks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86310" y="6459785"/>
            <a:ext cx="3617103" cy="365125"/>
          </a:xfrm>
        </p:spPr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42" y="1135461"/>
            <a:ext cx="8810625" cy="4310063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5134708" y="4742236"/>
            <a:ext cx="1589650" cy="497349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247248" y="4806245"/>
            <a:ext cx="133643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numSteps</a:t>
            </a:r>
            <a:endParaRPr lang="en-US" dirty="0">
              <a:latin typeface="Lucida Sans Typewriter" charset="0"/>
              <a:ea typeface="Lucida Sans Typewriter" charset="0"/>
              <a:cs typeface="Lucida Sans Typewrit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3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the Smoke Test Again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2" y="1336431"/>
            <a:ext cx="5451022" cy="2942883"/>
          </a:xfrm>
          <a:prstGeom prst="rect">
            <a:avLst/>
          </a:prstGeom>
        </p:spPr>
      </p:pic>
      <p:pic>
        <p:nvPicPr>
          <p:cNvPr id="7" name="Picture 2" descr="mage result for smiling fac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9" y="271589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8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Trying the Original Test Again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00100" y="1261270"/>
            <a:ext cx="75438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drunkTest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((10, 100, 1000, 10000), 100, </a:t>
            </a:r>
            <a:endParaRPr lang="en-US" sz="2000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         </a:t>
            </a:r>
            <a:r>
              <a:rPr lang="en-US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endParaRPr lang="en-US" sz="2000" dirty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2.863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7.2 Min = 0.0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8.296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21.6 Min = 1.4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27.297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66.3 Min = 4.2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89.241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226.5 Min = 10.0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949571" y="2546252"/>
            <a:ext cx="2060915" cy="3059716"/>
            <a:chOff x="949571" y="2546252"/>
            <a:chExt cx="2060915" cy="3059716"/>
          </a:xfrm>
        </p:grpSpPr>
        <p:sp>
          <p:nvSpPr>
            <p:cNvPr id="8" name="Rounded Rectangle 7"/>
            <p:cNvSpPr/>
            <p:nvPr/>
          </p:nvSpPr>
          <p:spPr>
            <a:xfrm>
              <a:off x="956603" y="2546252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954259" y="3458305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51915" y="4370358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49571" y="5282411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170" name="Picture 2" descr="mage result for smiling face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899" y="2715892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Masochistic Drunk?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8454" y="2188226"/>
            <a:ext cx="667789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26.828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66.3 Min = 4.2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90.073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210.6 Min = 7.2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MasochistDrunk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58.425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133.3 Min = 6.7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MasochistDrunk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random walk of 10000 steps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Mean = 515.575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Max = 694.6 Min = 377.7</a:t>
            </a:r>
          </a:p>
        </p:txBody>
      </p:sp>
      <p:sp>
        <p:nvSpPr>
          <p:cNvPr id="6" name="Rectangle 5"/>
          <p:cNvSpPr/>
          <p:nvPr/>
        </p:nvSpPr>
        <p:spPr>
          <a:xfrm>
            <a:off x="848454" y="1198821"/>
            <a:ext cx="607786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random.seed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(0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)</a:t>
            </a:r>
          </a:p>
          <a:p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simAll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((</a:t>
            </a:r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UsualDrunk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, </a:t>
            </a:r>
            <a:r>
              <a:rPr lang="en-US" sz="2000" dirty="0" err="1">
                <a:latin typeface="Lucida Sans Typewriter" charset="0"/>
                <a:ea typeface="Lucida Sans Typewriter" charset="0"/>
                <a:cs typeface="Lucida Sans Typewriter" charset="0"/>
              </a:rPr>
              <a:t>MasochistDrunk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),</a:t>
            </a:r>
          </a:p>
          <a:p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 </a:t>
            </a:r>
            <a:r>
              <a:rPr lang="en-US" sz="20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      (1000</a:t>
            </a:r>
            <a:r>
              <a:rPr lang="en-US" sz="2000" dirty="0">
                <a:latin typeface="Lucida Sans Typewriter" charset="0"/>
                <a:ea typeface="Lucida Sans Typewriter" charset="0"/>
                <a:cs typeface="Lucida Sans Typewriter" charset="0"/>
              </a:rPr>
              <a:t>, 10000), 100)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062115" y="2546252"/>
            <a:ext cx="2060915" cy="3059716"/>
            <a:chOff x="949571" y="2546252"/>
            <a:chExt cx="2060915" cy="3059716"/>
          </a:xfrm>
        </p:grpSpPr>
        <p:sp>
          <p:nvSpPr>
            <p:cNvPr id="9" name="Rounded Rectangle 8"/>
            <p:cNvSpPr/>
            <p:nvPr/>
          </p:nvSpPr>
          <p:spPr>
            <a:xfrm>
              <a:off x="956603" y="2546252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54259" y="3458305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951915" y="4370358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49571" y="5282411"/>
              <a:ext cx="2053883" cy="323557"/>
            </a:xfrm>
            <a:prstGeom prst="round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2" descr="mage result for smiling fac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317" y="1955409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818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Simulate walks of multiple lengths for each kind of drunk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 Plot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distance at end of each length walk for each kind of drunk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the Trend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273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0000" dirty="0" smtClean="0"/>
              <a:t>PLOTTING</a:t>
            </a:r>
            <a:endParaRPr lang="en-US" sz="10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265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PLOTTING?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206" y="1873956"/>
            <a:ext cx="7895738" cy="4809066"/>
          </a:xfrm>
        </p:spPr>
        <p:txBody>
          <a:bodyPr>
            <a:normAutofit/>
          </a:bodyPr>
          <a:lstStyle/>
          <a:p>
            <a:r>
              <a:rPr lang="en-US" dirty="0" smtClean="0"/>
              <a:t> Sooner or later, everyone needs to produce plots</a:t>
            </a:r>
          </a:p>
          <a:p>
            <a:pPr lvl="1"/>
            <a:r>
              <a:rPr lang="en-US" dirty="0" smtClean="0"/>
              <a:t>As we look at data in 6.0002 half of term, we will make extensive use of plots to visualize results</a:t>
            </a:r>
          </a:p>
          <a:p>
            <a:r>
              <a:rPr lang="en-US" dirty="0" smtClean="0"/>
              <a:t> Example </a:t>
            </a:r>
            <a:r>
              <a:rPr lang="en-US" dirty="0"/>
              <a:t>of </a:t>
            </a:r>
            <a:r>
              <a:rPr lang="en-US" b="1" dirty="0">
                <a:solidFill>
                  <a:srgbClr val="C00000"/>
                </a:solidFill>
              </a:rPr>
              <a:t>leveraging an existing library</a:t>
            </a:r>
            <a:r>
              <a:rPr lang="en-US" dirty="0"/>
              <a:t>, rather than writing procedures from </a:t>
            </a:r>
            <a:r>
              <a:rPr lang="en-US" dirty="0" smtClean="0"/>
              <a:t>scratch</a:t>
            </a:r>
          </a:p>
          <a:p>
            <a:pPr lvl="1"/>
            <a:r>
              <a:rPr lang="en-US" dirty="0" smtClean="0"/>
              <a:t>See problem sets</a:t>
            </a:r>
            <a:endParaRPr lang="en-US" dirty="0"/>
          </a:p>
          <a:p>
            <a:r>
              <a:rPr lang="en-US" dirty="0"/>
              <a:t> Python provides libraries for (among other topics):</a:t>
            </a:r>
          </a:p>
          <a:p>
            <a:pPr lvl="1"/>
            <a:r>
              <a:rPr lang="en-US" dirty="0"/>
              <a:t>Stochastic computation</a:t>
            </a:r>
          </a:p>
          <a:p>
            <a:pPr lvl="1"/>
            <a:r>
              <a:rPr lang="en-US" dirty="0" smtClean="0"/>
              <a:t>Plotting</a:t>
            </a:r>
          </a:p>
          <a:p>
            <a:pPr lvl="1"/>
            <a:r>
              <a:rPr lang="en-US" dirty="0"/>
              <a:t>Numerical computation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88450" y="5641789"/>
            <a:ext cx="324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Still to come in 6.0002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88449" y="5176853"/>
            <a:ext cx="29368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Very similar to </a:t>
            </a:r>
            <a:r>
              <a:rPr lang="en-US" sz="2400" dirty="0" err="1" smtClean="0">
                <a:solidFill>
                  <a:srgbClr val="FF0000"/>
                </a:solidFill>
              </a:rPr>
              <a:t>Matlab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ge result for plott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2" y="0"/>
            <a:ext cx="27432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88449" y="4793732"/>
            <a:ext cx="3248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Seen a bit of this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05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993" y="1180603"/>
            <a:ext cx="7895738" cy="4899377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Can </a:t>
            </a:r>
            <a:r>
              <a:rPr lang="en-US" b="1" dirty="0">
                <a:solidFill>
                  <a:srgbClr val="C00000"/>
                </a:solidFill>
              </a:rPr>
              <a:t>import library </a:t>
            </a:r>
            <a:r>
              <a:rPr lang="en-US" dirty="0"/>
              <a:t>into computing environment</a:t>
            </a:r>
          </a:p>
          <a:p>
            <a:pPr marL="201168" lvl="1" indent="0">
              <a:buNone/>
            </a:pPr>
            <a:r>
              <a:rPr lang="en-US" dirty="0">
                <a:latin typeface="Courier"/>
                <a:cs typeface="Courier"/>
              </a:rPr>
              <a:t>    </a:t>
            </a:r>
            <a:r>
              <a:rPr lang="en-US" dirty="0" smtClean="0">
                <a:solidFill>
                  <a:srgbClr val="3366FF"/>
                </a:solidFill>
                <a:latin typeface="Courier"/>
                <a:cs typeface="Courier"/>
              </a:rPr>
              <a:t>import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 err="1" smtClean="0">
                <a:latin typeface="Courier"/>
                <a:cs typeface="Courier"/>
              </a:rPr>
              <a:t>mataplotlib.pyplot</a:t>
            </a:r>
            <a:r>
              <a:rPr lang="en-US" dirty="0" smtClean="0">
                <a:latin typeface="Courier"/>
                <a:cs typeface="Courier"/>
              </a:rPr>
              <a:t> </a:t>
            </a:r>
            <a:r>
              <a:rPr lang="en-US" dirty="0">
                <a:solidFill>
                  <a:srgbClr val="3366FF"/>
                </a:solidFill>
                <a:latin typeface="Courier"/>
                <a:cs typeface="Courier"/>
              </a:rPr>
              <a:t>as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plt</a:t>
            </a:r>
            <a:endParaRPr lang="en-US" dirty="0">
              <a:latin typeface="Courier"/>
              <a:cs typeface="Courier"/>
            </a:endParaRPr>
          </a:p>
          <a:p>
            <a:pPr lvl="1"/>
            <a:r>
              <a:rPr lang="en-US" dirty="0" smtClean="0">
                <a:cs typeface="Courier"/>
              </a:rPr>
              <a:t>Allows </a:t>
            </a:r>
            <a:r>
              <a:rPr lang="en-US" b="1" dirty="0" smtClean="0">
                <a:solidFill>
                  <a:srgbClr val="C00000"/>
                </a:solidFill>
                <a:cs typeface="Courier"/>
              </a:rPr>
              <a:t>code </a:t>
            </a:r>
            <a:r>
              <a:rPr lang="en-US" b="1" dirty="0">
                <a:solidFill>
                  <a:srgbClr val="C00000"/>
                </a:solidFill>
                <a:cs typeface="Courier"/>
              </a:rPr>
              <a:t>to reference </a:t>
            </a:r>
            <a:r>
              <a:rPr lang="en-US" b="1" dirty="0" smtClean="0">
                <a:solidFill>
                  <a:srgbClr val="C00000"/>
                </a:solidFill>
                <a:cs typeface="Courier"/>
              </a:rPr>
              <a:t>library </a:t>
            </a:r>
            <a:r>
              <a:rPr lang="en-US" dirty="0" smtClean="0">
                <a:cs typeface="Courier"/>
              </a:rPr>
              <a:t>procedures </a:t>
            </a:r>
            <a:r>
              <a:rPr lang="en-US" dirty="0">
                <a:cs typeface="Courier"/>
              </a:rPr>
              <a:t>as  </a:t>
            </a:r>
            <a:r>
              <a:rPr lang="en-US" dirty="0" err="1">
                <a:latin typeface="Courier"/>
                <a:cs typeface="Courier"/>
              </a:rPr>
              <a:t>plt</a:t>
            </a:r>
            <a:r>
              <a:rPr lang="en-US" dirty="0">
                <a:latin typeface="Courier"/>
                <a:cs typeface="Courier"/>
              </a:rPr>
              <a:t>.&lt;</a:t>
            </a:r>
            <a:r>
              <a:rPr lang="en-US" dirty="0" err="1">
                <a:latin typeface="Courier"/>
                <a:cs typeface="Courier"/>
              </a:rPr>
              <a:t>procName</a:t>
            </a:r>
            <a:r>
              <a:rPr lang="en-US" dirty="0">
                <a:latin typeface="Courier"/>
                <a:cs typeface="Courier"/>
              </a:rPr>
              <a:t>&gt;</a:t>
            </a:r>
            <a:endParaRPr lang="en-US" dirty="0">
              <a:cs typeface="Courier"/>
            </a:endParaRPr>
          </a:p>
          <a:p>
            <a:r>
              <a:rPr lang="en-US" dirty="0">
                <a:cs typeface="Courier"/>
              </a:rPr>
              <a:t> </a:t>
            </a:r>
            <a:r>
              <a:rPr lang="en-US" dirty="0" smtClean="0">
                <a:cs typeface="Courier"/>
              </a:rPr>
              <a:t>Provides </a:t>
            </a:r>
            <a:r>
              <a:rPr lang="en-US" dirty="0">
                <a:cs typeface="Courier"/>
              </a:rPr>
              <a:t>access to existing set of graphing/plotting procedures</a:t>
            </a:r>
          </a:p>
          <a:p>
            <a:r>
              <a:rPr lang="en-US" dirty="0">
                <a:cs typeface="Courier"/>
              </a:rPr>
              <a:t> </a:t>
            </a:r>
            <a:r>
              <a:rPr lang="en-US" dirty="0" smtClean="0">
                <a:cs typeface="Courier"/>
              </a:rPr>
              <a:t>Here </a:t>
            </a:r>
            <a:r>
              <a:rPr lang="en-US" dirty="0">
                <a:cs typeface="Courier"/>
              </a:rPr>
              <a:t>will just show some simple examples; lots of additional information available in documentation associated with </a:t>
            </a:r>
            <a:r>
              <a:rPr lang="en-US" dirty="0" err="1" smtClean="0">
                <a:latin typeface="Courier"/>
                <a:cs typeface="Courier"/>
              </a:rPr>
              <a:t>matplotlib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 </a:t>
            </a:r>
            <a:r>
              <a:rPr lang="en-US" dirty="0" smtClean="0">
                <a:cs typeface="Courier"/>
              </a:rPr>
              <a:t>Will </a:t>
            </a:r>
            <a:r>
              <a:rPr lang="en-US" dirty="0">
                <a:cs typeface="Courier"/>
              </a:rPr>
              <a:t>see many other examples and details of these ideas </a:t>
            </a:r>
            <a:r>
              <a:rPr lang="en-US" dirty="0" smtClean="0">
                <a:cs typeface="Courier"/>
              </a:rPr>
              <a:t>in rest of term</a:t>
            </a:r>
            <a:endParaRPr lang="en-US" dirty="0">
              <a:cs typeface="Courier"/>
            </a:endParaRP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4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19957411">
            <a:off x="5653376" y="3866339"/>
            <a:ext cx="3327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Used 1.5 to keep displays visible, more common value for order of growth example would be 2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1" y="1142430"/>
            <a:ext cx="4712439" cy="406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Stochastic Modeling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 Can simulate stochastic process by:</a:t>
            </a:r>
          </a:p>
          <a:p>
            <a:pPr lvl="1"/>
            <a:r>
              <a:rPr lang="en-US" dirty="0" smtClean="0"/>
              <a:t>defining an event (e.g., rolling a die N times, flipping a coin N times, randomly picking birthdays for N people),</a:t>
            </a:r>
          </a:p>
          <a:p>
            <a:pPr lvl="1"/>
            <a:r>
              <a:rPr lang="en-US" dirty="0" smtClean="0"/>
              <a:t>then running some number of trials, and </a:t>
            </a:r>
          </a:p>
          <a:p>
            <a:pPr lvl="1"/>
            <a:r>
              <a:rPr lang="en-US" dirty="0" smtClean="0"/>
              <a:t>estimating probability of observing particular event (e.g., rolling 11111, flipping HHHHH, finding two people with shared birthday)</a:t>
            </a:r>
          </a:p>
          <a:p>
            <a:r>
              <a:rPr lang="en-US" dirty="0"/>
              <a:t> I</a:t>
            </a:r>
            <a:r>
              <a:rPr lang="en-US" dirty="0" smtClean="0"/>
              <a:t>n simple cases, can define mathematical formulas for likelihood of event</a:t>
            </a:r>
          </a:p>
          <a:p>
            <a:r>
              <a:rPr lang="en-US" dirty="0"/>
              <a:t> B</a:t>
            </a:r>
            <a:r>
              <a:rPr lang="en-US" dirty="0" smtClean="0"/>
              <a:t>ut in more complex cases, simulation is probably the better choice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7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THE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40</a:t>
            </a:fld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22033" y="1194481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To generate a plot:</a:t>
            </a:r>
          </a:p>
          <a:p>
            <a:pPr marL="201168" lvl="1" indent="0">
              <a:buFont typeface="Calibri" pitchFamily="34" charset="0"/>
              <a:buNone/>
            </a:pPr>
            <a:r>
              <a:rPr lang="en-US" dirty="0" smtClean="0">
                <a:latin typeface="Courier"/>
                <a:cs typeface="Courier"/>
              </a:rPr>
              <a:t>    </a:t>
            </a:r>
            <a:r>
              <a:rPr lang="en-US" dirty="0" err="1" smtClean="0">
                <a:latin typeface="Courier"/>
                <a:cs typeface="Courier"/>
              </a:rPr>
              <a:t>plt.plot</a:t>
            </a:r>
            <a:r>
              <a:rPr lang="en-US" dirty="0" smtClean="0">
                <a:latin typeface="Courier"/>
                <a:cs typeface="Courier"/>
              </a:rPr>
              <a:t>(n, &lt;function of n&gt;)</a:t>
            </a:r>
          </a:p>
          <a:p>
            <a:r>
              <a:rPr lang="en-US" dirty="0" smtClean="0"/>
              <a:t> Arguments are lists of numbers (for now)</a:t>
            </a:r>
          </a:p>
          <a:p>
            <a:pPr lvl="1"/>
            <a:r>
              <a:rPr lang="en-US" dirty="0" smtClean="0"/>
              <a:t>lists must be of the same length</a:t>
            </a:r>
          </a:p>
          <a:p>
            <a:pPr lvl="1"/>
            <a:r>
              <a:rPr lang="en-US" dirty="0" smtClean="0"/>
              <a:t>Generates a sequence of &lt;x, y&gt; values</a:t>
            </a:r>
          </a:p>
          <a:p>
            <a:pPr lvl="1"/>
            <a:r>
              <a:rPr lang="en-US" dirty="0" smtClean="0"/>
              <a:t>Plotted in order, then connected with lines</a:t>
            </a:r>
          </a:p>
          <a:p>
            <a:r>
              <a:rPr lang="en-US" dirty="0" smtClean="0"/>
              <a:t> Calling function in an </a:t>
            </a:r>
            <a:r>
              <a:rPr lang="en-US" b="1" dirty="0" err="1" smtClean="0">
                <a:solidFill>
                  <a:srgbClr val="C00000"/>
                </a:solidFill>
              </a:rPr>
              <a:t>iPython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console will generate plots within that console</a:t>
            </a:r>
          </a:p>
          <a:p>
            <a:r>
              <a:rPr lang="en-US" dirty="0" smtClean="0"/>
              <a:t> Calling function in a </a:t>
            </a:r>
            <a:r>
              <a:rPr lang="en-US" b="1" dirty="0" smtClean="0">
                <a:solidFill>
                  <a:srgbClr val="C00000"/>
                </a:solidFill>
              </a:rPr>
              <a:t>Python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smtClean="0"/>
              <a:t>console will create a separate window in which plot is displayed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19957411">
            <a:off x="3759343" y="1065195"/>
            <a:ext cx="97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X values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957411">
            <a:off x="5318231" y="948421"/>
            <a:ext cx="972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 values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03167" y="1500312"/>
            <a:ext cx="334182" cy="40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20046" y="1520756"/>
            <a:ext cx="2859056" cy="3822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41</a:t>
            </a:fld>
            <a:endParaRPr lang="en-US" dirty="0"/>
          </a:p>
        </p:txBody>
      </p:sp>
      <p:pic>
        <p:nvPicPr>
          <p:cNvPr id="7" name="Content Placeholder 7" descr="SimpleLinear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313" r="-20313"/>
          <a:stretch>
            <a:fillRect/>
          </a:stretch>
        </p:blipFill>
        <p:spPr>
          <a:xfrm>
            <a:off x="294530" y="1780500"/>
            <a:ext cx="7543801" cy="402336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68" y="1225459"/>
            <a:ext cx="3488265" cy="40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1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SHOWING ALL DATA ON ONE PLOT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06" y="1010920"/>
            <a:ext cx="3683000" cy="11049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6" y="2194684"/>
            <a:ext cx="5633513" cy="37509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19957411">
            <a:off x="6335730" y="2646722"/>
            <a:ext cx="23917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Impossible to see linear graph, or even quadratic graph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 rot="19957411">
            <a:off x="6494175" y="3980344"/>
            <a:ext cx="23917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Problem is that scale is so different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57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PRODUCING MULTIPLE PLOTS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42206" y="1843904"/>
            <a:ext cx="7543801" cy="4023360"/>
          </a:xfrm>
        </p:spPr>
        <p:txBody>
          <a:bodyPr>
            <a:normAutofit/>
          </a:bodyPr>
          <a:lstStyle/>
          <a:p>
            <a:r>
              <a:rPr lang="en-US" dirty="0" smtClean="0"/>
              <a:t> Let’s graph each one separately</a:t>
            </a:r>
            <a:endParaRPr lang="en-US" dirty="0"/>
          </a:p>
          <a:p>
            <a:r>
              <a:rPr lang="en-US" dirty="0" smtClean="0"/>
              <a:t> </a:t>
            </a:r>
            <a:r>
              <a:rPr lang="en-US" dirty="0"/>
              <a:t>C</a:t>
            </a:r>
            <a:r>
              <a:rPr lang="en-US" dirty="0" smtClean="0"/>
              <a:t>all</a:t>
            </a:r>
          </a:p>
          <a:p>
            <a:pPr marL="201168" lvl="1" indent="0">
              <a:buNone/>
            </a:pPr>
            <a:r>
              <a:rPr lang="en-US" dirty="0" smtClean="0">
                <a:latin typeface="Courier"/>
                <a:cs typeface="Courier"/>
              </a:rPr>
              <a:t>     </a:t>
            </a:r>
            <a:r>
              <a:rPr lang="en-US" dirty="0" err="1" smtClean="0">
                <a:latin typeface="Courier"/>
                <a:cs typeface="Courier"/>
              </a:rPr>
              <a:t>plt.figure</a:t>
            </a:r>
            <a:r>
              <a:rPr lang="en-US" dirty="0" smtClean="0">
                <a:latin typeface="Courier"/>
                <a:cs typeface="Courier"/>
              </a:rPr>
              <a:t>(&lt;</a:t>
            </a:r>
            <a:r>
              <a:rPr lang="en-US" dirty="0" err="1" smtClean="0">
                <a:latin typeface="Courier"/>
                <a:cs typeface="Courier"/>
              </a:rPr>
              <a:t>arg</a:t>
            </a:r>
            <a:r>
              <a:rPr lang="en-US" dirty="0" smtClean="0">
                <a:latin typeface="Courier"/>
                <a:cs typeface="Courier"/>
              </a:rPr>
              <a:t>&gt;)</a:t>
            </a:r>
          </a:p>
          <a:p>
            <a:pPr lvl="1"/>
            <a:r>
              <a:rPr lang="en-US" dirty="0">
                <a:cs typeface="Courier"/>
              </a:rPr>
              <a:t>C</a:t>
            </a:r>
            <a:r>
              <a:rPr lang="en-US" dirty="0" smtClean="0">
                <a:cs typeface="Courier"/>
              </a:rPr>
              <a:t>reates a new display with that name if one does not already exist</a:t>
            </a:r>
          </a:p>
          <a:p>
            <a:pPr lvl="1"/>
            <a:r>
              <a:rPr lang="en-US" dirty="0">
                <a:cs typeface="Courier"/>
              </a:rPr>
              <a:t>I</a:t>
            </a:r>
            <a:r>
              <a:rPr lang="en-US" dirty="0" smtClean="0">
                <a:cs typeface="Courier"/>
              </a:rPr>
              <a:t>f a display with that name exists, reopens it for processing </a:t>
            </a:r>
          </a:p>
        </p:txBody>
      </p:sp>
      <p:sp>
        <p:nvSpPr>
          <p:cNvPr id="8" name="TextBox 7"/>
          <p:cNvSpPr txBox="1"/>
          <p:nvPr/>
        </p:nvSpPr>
        <p:spPr>
          <a:xfrm rot="20517354">
            <a:off x="5014479" y="1823540"/>
            <a:ext cx="3327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gives a name to this figure; allows us to reference for future use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37807" y="2751184"/>
            <a:ext cx="944796" cy="4027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9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63" y="1166578"/>
            <a:ext cx="4745093" cy="3921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CODE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0929444">
            <a:off x="5290098" y="4154493"/>
            <a:ext cx="2257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Go back to expo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9492" y="4409775"/>
            <a:ext cx="4230751" cy="344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26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WITH EXPONENTIALS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61" y="1490003"/>
            <a:ext cx="6087120" cy="39979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9957411">
            <a:off x="6693839" y="3985056"/>
            <a:ext cx="1721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First curve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9957411">
            <a:off x="6678473" y="1490730"/>
            <a:ext cx="199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Second curve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Minute Break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8209" y="1470493"/>
            <a:ext cx="7622634" cy="4283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63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“REAL” EXAMPLE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2" y="1273671"/>
            <a:ext cx="6286500" cy="850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2" y="2368259"/>
            <a:ext cx="4762500" cy="3263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957411">
            <a:off x="5546682" y="3176620"/>
            <a:ext cx="37541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But what is this trying to tell us?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819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06" y="386071"/>
            <a:ext cx="7543800" cy="451318"/>
          </a:xfrm>
        </p:spPr>
        <p:txBody>
          <a:bodyPr>
            <a:normAutofit fontScale="90000"/>
          </a:bodyPr>
          <a:lstStyle/>
          <a:p>
            <a:r>
              <a:rPr lang="en-US" dirty="0"/>
              <a:t>A “REAL”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5" y="906210"/>
            <a:ext cx="6056955" cy="18835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623" y="2855975"/>
            <a:ext cx="5116484" cy="37064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003178">
            <a:off x="1426024" y="4303937"/>
            <a:ext cx="17191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Still a bit weird looking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780" y="1847993"/>
            <a:ext cx="5486400" cy="94178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9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06" y="386071"/>
            <a:ext cx="7543800" cy="467035"/>
          </a:xfrm>
        </p:spPr>
        <p:txBody>
          <a:bodyPr>
            <a:normAutofit fontScale="90000"/>
          </a:bodyPr>
          <a:lstStyle/>
          <a:p>
            <a:r>
              <a:rPr lang="en-US" dirty="0"/>
              <a:t>A “REAL”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5" y="905880"/>
            <a:ext cx="5914626" cy="18393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50" y="2745185"/>
            <a:ext cx="5116484" cy="36508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84410" y="2745185"/>
            <a:ext cx="2160359" cy="4774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9" y="2849071"/>
            <a:ext cx="2070100" cy="317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 rot="19757245">
            <a:off x="1269122" y="3940767"/>
            <a:ext cx="1833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Suppose I want to see each month on x-axis?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5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33401" y="1144332"/>
            <a:ext cx="8051800" cy="4970192"/>
          </a:xfrm>
        </p:spPr>
        <p:txBody>
          <a:bodyPr/>
          <a:lstStyle/>
          <a:p>
            <a:r>
              <a:rPr lang="en-US" altLang="en-US" dirty="0">
                <a:ea typeface="ＭＳ Ｐゴシック" charset="-128"/>
              </a:rPr>
              <a:t>A description of computations that </a:t>
            </a:r>
            <a:r>
              <a:rPr lang="en-US" altLang="en-US" dirty="0" smtClean="0">
                <a:ea typeface="ＭＳ Ｐゴシック" charset="-128"/>
              </a:rPr>
              <a:t>provide </a:t>
            </a:r>
            <a:r>
              <a:rPr lang="en-US" altLang="en-US" dirty="0">
                <a:ea typeface="ＭＳ Ｐゴシック" charset="-128"/>
              </a:rPr>
              <a:t>useful information about the possible behaviors of the system being </a:t>
            </a:r>
            <a:r>
              <a:rPr lang="en-US" altLang="en-US" dirty="0" smtClean="0">
                <a:ea typeface="ＭＳ Ｐゴシック" charset="-128"/>
              </a:rPr>
              <a:t>modeled</a:t>
            </a:r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ea typeface="ＭＳ Ｐゴシック" charset="-128"/>
              </a:rPr>
              <a:t>Descriptive, not prescriptive</a:t>
            </a:r>
          </a:p>
          <a:p>
            <a:r>
              <a:rPr lang="en-US" altLang="en-US" dirty="0">
                <a:ea typeface="ＭＳ Ｐゴシック" charset="-128"/>
              </a:rPr>
              <a:t>Only an approximation to reality</a:t>
            </a:r>
          </a:p>
          <a:p>
            <a:r>
              <a:rPr lang="en-US" altLang="en-US" dirty="0">
                <a:ea typeface="ＭＳ Ｐゴシック" charset="-128"/>
              </a:rPr>
              <a:t>“</a:t>
            </a:r>
            <a:r>
              <a:rPr lang="en-US" altLang="ja-JP" dirty="0"/>
              <a:t>All models are wrong, but some are </a:t>
            </a:r>
            <a:r>
              <a:rPr lang="en-US" altLang="ja-JP" dirty="0" smtClean="0"/>
              <a:t>useful.</a:t>
            </a:r>
            <a:r>
              <a:rPr lang="en-US" altLang="en-US" dirty="0" smtClean="0">
                <a:ea typeface="ＭＳ Ｐゴシック" charset="-128"/>
              </a:rPr>
              <a:t>” – George Box</a:t>
            </a:r>
            <a:endParaRPr lang="en-US" altLang="ja-JP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Models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mage result for george 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4074260"/>
            <a:ext cx="4191000" cy="236588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38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206" y="386071"/>
            <a:ext cx="7543800" cy="524169"/>
          </a:xfrm>
        </p:spPr>
        <p:txBody>
          <a:bodyPr>
            <a:normAutofit fontScale="90000"/>
          </a:bodyPr>
          <a:lstStyle/>
          <a:p>
            <a:r>
              <a:rPr lang="en-US" dirty="0"/>
              <a:t>A “REAL”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20" y="837610"/>
            <a:ext cx="6255343" cy="19452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635" y="3234409"/>
            <a:ext cx="4729657" cy="3319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2206" y="2744593"/>
            <a:ext cx="6032915" cy="47745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5" y="2834562"/>
            <a:ext cx="5942656" cy="29645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9757245">
            <a:off x="1293019" y="4025306"/>
            <a:ext cx="17191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But what about those who can’t map numbers to months?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1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“REAL”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406" y="2323495"/>
            <a:ext cx="5588054" cy="391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27" y="1152379"/>
            <a:ext cx="7150715" cy="95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9" y="1338602"/>
            <a:ext cx="8402955" cy="45629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ADD ANOTHER CITY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52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283529" y="1940955"/>
            <a:ext cx="2668287" cy="315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425043" y="2608745"/>
            <a:ext cx="2775857" cy="315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79380" y="2961427"/>
            <a:ext cx="3804150" cy="31568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1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 with Two Cities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798" y="1178026"/>
            <a:ext cx="6599116" cy="475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3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Display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Suppose we </a:t>
            </a:r>
            <a:r>
              <a:rPr lang="en-US" dirty="0"/>
              <a:t>want to control details of the displays themselves</a:t>
            </a:r>
          </a:p>
          <a:p>
            <a:r>
              <a:rPr lang="en-US" dirty="0"/>
              <a:t> </a:t>
            </a:r>
            <a:r>
              <a:rPr lang="en-US" dirty="0" smtClean="0"/>
              <a:t>Examples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hanging </a:t>
            </a:r>
            <a:r>
              <a:rPr lang="en-US" dirty="0"/>
              <a:t>color or style of data sets</a:t>
            </a:r>
          </a:p>
          <a:p>
            <a:pPr lvl="1"/>
            <a:r>
              <a:rPr lang="en-US" dirty="0"/>
              <a:t>C</a:t>
            </a:r>
            <a:r>
              <a:rPr lang="en-US" dirty="0" smtClean="0"/>
              <a:t>hanging </a:t>
            </a:r>
            <a:r>
              <a:rPr lang="en-US" dirty="0"/>
              <a:t>width of lines or displays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sing </a:t>
            </a:r>
            <a:r>
              <a:rPr lang="en-US" dirty="0"/>
              <a:t>subplots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6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COLOR AND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2" y="1328943"/>
            <a:ext cx="7981062" cy="24180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99451" y="1933070"/>
            <a:ext cx="674915" cy="301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38938" y="2526850"/>
            <a:ext cx="719648" cy="301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251106" y="3120630"/>
            <a:ext cx="855465" cy="3016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34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COLOR AND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6" y="1572802"/>
            <a:ext cx="6984530" cy="488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0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CONTROLLING SCALE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510797" y="1604162"/>
            <a:ext cx="2451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1610 350</a:t>
            </a:r>
          </a:p>
          <a:p>
            <a:r>
              <a:rPr lang="en-US" dirty="0"/>
              <a:t>1620 2,302</a:t>
            </a:r>
          </a:p>
          <a:p>
            <a:r>
              <a:rPr lang="en-US" dirty="0"/>
              <a:t>1630 4,646</a:t>
            </a:r>
          </a:p>
          <a:p>
            <a:r>
              <a:rPr lang="en-US" dirty="0"/>
              <a:t>1640 26,634</a:t>
            </a:r>
          </a:p>
          <a:p>
            <a:r>
              <a:rPr lang="en-US" dirty="0"/>
              <a:t>1650 50,368</a:t>
            </a:r>
          </a:p>
          <a:p>
            <a:r>
              <a:rPr lang="en-US" dirty="0"/>
              <a:t>1660 75,058</a:t>
            </a:r>
          </a:p>
          <a:p>
            <a:r>
              <a:rPr lang="en-US" dirty="0"/>
              <a:t>1670 111,935</a:t>
            </a:r>
          </a:p>
        </p:txBody>
      </p:sp>
      <p:sp>
        <p:nvSpPr>
          <p:cNvPr id="8" name="Rectangle 7"/>
          <p:cNvSpPr/>
          <p:nvPr/>
        </p:nvSpPr>
        <p:spPr>
          <a:xfrm>
            <a:off x="6559644" y="3487474"/>
            <a:ext cx="213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2010 308,745,538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19821" y="1075871"/>
            <a:ext cx="1758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USPopulation.txt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85" y="1098943"/>
            <a:ext cx="5574806" cy="487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9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6" y="1508831"/>
            <a:ext cx="6531986" cy="48778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GROWTH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07899" y="4996742"/>
            <a:ext cx="2400300" cy="10459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0480" y="6200817"/>
            <a:ext cx="3824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What’s going on in the early years?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9757245">
            <a:off x="2332270" y="2964463"/>
            <a:ext cx="24065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Because population small, looks like growth is flat on </a:t>
            </a:r>
            <a:r>
              <a:rPr lang="en-US" sz="2000" smtClean="0">
                <a:solidFill>
                  <a:srgbClr val="FF0000"/>
                </a:solidFill>
              </a:rPr>
              <a:t>linear scale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2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CHANGING THE SCALE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59</a:t>
            </a:fld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3149052" y="4709520"/>
            <a:ext cx="1612900" cy="7366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06" y="2154915"/>
            <a:ext cx="7732395" cy="255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8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ea typeface="ＭＳ Ｐゴシック" charset="-128"/>
              </a:rPr>
              <a:t> To model </a:t>
            </a:r>
            <a:r>
              <a:rPr lang="en-US" altLang="en-US" dirty="0">
                <a:ea typeface="ＭＳ Ｐゴシック" charset="-128"/>
              </a:rPr>
              <a:t>systems that are mathematically intractable</a:t>
            </a:r>
          </a:p>
          <a:p>
            <a:r>
              <a:rPr lang="en-US" altLang="en-US" dirty="0" smtClean="0">
                <a:ea typeface="ＭＳ Ｐゴシック" charset="-128"/>
              </a:rPr>
              <a:t> To extract </a:t>
            </a:r>
            <a:r>
              <a:rPr lang="en-US" altLang="en-US" dirty="0">
                <a:ea typeface="ＭＳ Ｐゴシック" charset="-128"/>
              </a:rPr>
              <a:t>useful intermediate results</a:t>
            </a:r>
          </a:p>
          <a:p>
            <a:r>
              <a:rPr lang="en-US" altLang="en-US" dirty="0" smtClean="0">
                <a:ea typeface="ＭＳ Ｐゴシック" charset="-128"/>
              </a:rPr>
              <a:t> To support iterative development </a:t>
            </a:r>
            <a:r>
              <a:rPr lang="en-US" altLang="en-US" dirty="0">
                <a:ea typeface="ＭＳ Ｐゴシック" charset="-128"/>
              </a:rPr>
              <a:t>by successive </a:t>
            </a:r>
            <a:r>
              <a:rPr lang="en-US" altLang="en-US" dirty="0" smtClean="0">
                <a:ea typeface="ＭＳ Ｐゴシック" charset="-128"/>
              </a:rPr>
              <a:t>refinement and “what if” questions</a:t>
            </a:r>
          </a:p>
          <a:p>
            <a:r>
              <a:rPr lang="en-US" altLang="en-US" dirty="0" smtClean="0">
                <a:ea typeface="ＭＳ Ｐゴシック" charset="-128"/>
              </a:rPr>
              <a:t> We will start by simulating random walks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Simulations Are Used a Lot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38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POPULATION GROWTH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369" y="1016736"/>
            <a:ext cx="6337300" cy="46653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9747121">
            <a:off x="3759231" y="2449129"/>
            <a:ext cx="2905269" cy="4385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165195" y="4258154"/>
            <a:ext cx="295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What does linear growth on a log scale mean?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 rot="19757245">
            <a:off x="156390" y="4510981"/>
            <a:ext cx="240653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In fact population growing quickly in early years; numbers very small in absolute sense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124295" y="4258154"/>
            <a:ext cx="14795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E</a:t>
            </a:r>
            <a:r>
              <a:rPr lang="en-US" sz="2000" dirty="0" smtClean="0">
                <a:solidFill>
                  <a:srgbClr val="FF0000"/>
                </a:solidFill>
              </a:rPr>
              <a:t>xponential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7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Which Do You Find More Informative?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80" y="1508831"/>
            <a:ext cx="4423410" cy="3303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860" y="3219146"/>
            <a:ext cx="4549140" cy="3348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962" y="4989612"/>
            <a:ext cx="31300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Probably depends upon what you are about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176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BACK TO OUR WANDERING DRUNK</a:t>
            </a:r>
            <a:endParaRPr lang="en-US" sz="6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69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Trends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80396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Ending Locations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722871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 with Wormholes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65</a:t>
            </a:fld>
            <a:endParaRPr lang="en-US" dirty="0"/>
          </a:p>
        </p:txBody>
      </p:sp>
      <p:pic>
        <p:nvPicPr>
          <p:cNvPr id="1026" name="Picture 2" descr="mage result for wormhole tard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26" y="1166649"/>
            <a:ext cx="6632344" cy="492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age result for chutes and ladders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449" y="0"/>
            <a:ext cx="191955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00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Subclass of Field, part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21" y="1286536"/>
            <a:ext cx="8018647" cy="416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7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Subclass of Field, part 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60" y="1078878"/>
            <a:ext cx="8315053" cy="220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5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Spots Reached During One Walk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52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 Point is not the simulations themselves, but how we built them</a:t>
            </a:r>
          </a:p>
          <a:p>
            <a:r>
              <a:rPr lang="en-US" sz="2400" dirty="0" smtClean="0"/>
              <a:t> Started by defining classes</a:t>
            </a:r>
          </a:p>
          <a:p>
            <a:r>
              <a:rPr lang="en-US" sz="2400" dirty="0" smtClean="0"/>
              <a:t> Built functions corresponding to</a:t>
            </a:r>
          </a:p>
          <a:p>
            <a:pPr lvl="1"/>
            <a:r>
              <a:rPr lang="en-US" dirty="0" smtClean="0"/>
              <a:t>One trial, multiple trials, result reporting</a:t>
            </a:r>
          </a:p>
          <a:p>
            <a:r>
              <a:rPr lang="en-US" sz="2600" dirty="0" smtClean="0"/>
              <a:t> Made </a:t>
            </a:r>
            <a:r>
              <a:rPr lang="en-US" sz="2600" dirty="0"/>
              <a:t>series of incremental changes to simulation so that we could investigate different questions</a:t>
            </a:r>
          </a:p>
          <a:p>
            <a:pPr lvl="1"/>
            <a:r>
              <a:rPr lang="en-US" dirty="0"/>
              <a:t>Get simple version working </a:t>
            </a:r>
            <a:r>
              <a:rPr lang="en-US" dirty="0" smtClean="0"/>
              <a:t>first</a:t>
            </a:r>
          </a:p>
          <a:p>
            <a:pPr lvl="1"/>
            <a:r>
              <a:rPr lang="en-US" dirty="0" smtClean="0"/>
              <a:t>Did a sanity check!</a:t>
            </a:r>
            <a:endParaRPr lang="en-US" dirty="0"/>
          </a:p>
          <a:p>
            <a:pPr lvl="1"/>
            <a:r>
              <a:rPr lang="en-US" dirty="0" smtClean="0"/>
              <a:t>Enhanced simulation </a:t>
            </a:r>
            <a:r>
              <a:rPr lang="en-US" dirty="0"/>
              <a:t>a step at a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 Showed how to use plots to get insights</a:t>
            </a:r>
            <a:endParaRPr lang="en-US" dirty="0"/>
          </a:p>
          <a:p>
            <a:endParaRPr lang="en-US" sz="28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7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00099" y="975516"/>
            <a:ext cx="7724923" cy="3244788"/>
          </a:xfrm>
        </p:spPr>
        <p:txBody>
          <a:bodyPr>
            <a:normAutofit fontScale="92500" lnSpcReduction="10000"/>
          </a:bodyPr>
          <a:lstStyle/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Some systems are too complex to study directly or analyze mathematically</a:t>
            </a:r>
          </a:p>
          <a:p>
            <a:pPr marL="91440" lvl="1" indent="-91440">
              <a:spcBef>
                <a:spcPts val="1200"/>
              </a:spcBef>
              <a:spcAft>
                <a:spcPts val="200"/>
              </a:spcAft>
              <a:buSzPct val="100000"/>
              <a:buFont typeface="Wingdings" panose="05000000000000000000" pitchFamily="2" charset="2"/>
              <a:buChar char="§"/>
            </a:pPr>
            <a:r>
              <a:rPr lang="en-US" dirty="0" smtClean="0"/>
              <a:t>Random </a:t>
            </a:r>
            <a:r>
              <a:rPr lang="en-US" dirty="0"/>
              <a:t>walks are important in many domains</a:t>
            </a:r>
          </a:p>
          <a:p>
            <a:pPr lvl="1"/>
            <a:r>
              <a:rPr lang="en-US" sz="2200" dirty="0" smtClean="0"/>
              <a:t>Understanding the stock market, modeling diffusion processes, modeling cell movement, and many other examples</a:t>
            </a:r>
          </a:p>
          <a:p>
            <a:r>
              <a:rPr lang="en-US" sz="2400" dirty="0" smtClean="0"/>
              <a:t>Good illustration of how to use simulations to understand things</a:t>
            </a:r>
          </a:p>
          <a:p>
            <a:r>
              <a:rPr lang="en-US" sz="2400" dirty="0" smtClean="0"/>
              <a:t>Excuse to cover some important programming topics</a:t>
            </a:r>
          </a:p>
          <a:p>
            <a:pPr lvl="1"/>
            <a:r>
              <a:rPr lang="en-US" sz="2200" dirty="0" smtClean="0"/>
              <a:t>Practice with classes</a:t>
            </a:r>
          </a:p>
          <a:p>
            <a:pPr lvl="1"/>
            <a:r>
              <a:rPr lang="en-US" sz="2200" dirty="0" smtClean="0"/>
              <a:t>Practice with plotting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Random Walks?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Picture 6" descr="Translational_mo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17" y="4395022"/>
            <a:ext cx="1975406" cy="1731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6807" y="4173786"/>
            <a:ext cx="956810" cy="228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313" y="4173786"/>
            <a:ext cx="15084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9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Drunkard’s Walk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7658" y="343453"/>
            <a:ext cx="5079662" cy="6573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79523" y="11728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3849" y="3585306"/>
            <a:ext cx="6091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278" y="3138101"/>
            <a:ext cx="991948" cy="9142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20528467">
            <a:off x="1459605" y="4651582"/>
            <a:ext cx="567463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How does distance from origin relate to number of steps?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1026" name="Picture 2" descr="mage result for drunkard's wal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82" y="14766"/>
            <a:ext cx="2339991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9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Possible First Step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square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42849" y="300739"/>
            <a:ext cx="5079662" cy="657367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4279523" y="1134745"/>
            <a:ext cx="17397" cy="4810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53849" y="3547206"/>
            <a:ext cx="60912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099" y="3696910"/>
            <a:ext cx="992124" cy="914400"/>
          </a:xfrm>
          <a:prstGeom prst="rect">
            <a:avLst/>
          </a:prstGeom>
        </p:spPr>
      </p:pic>
      <p:pic>
        <p:nvPicPr>
          <p:cNvPr id="10" name="Picture 2" descr="mage result for drunkard's walk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382" y="14766"/>
            <a:ext cx="2339991" cy="16002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595959"/>
      </a:dk2>
      <a:lt2>
        <a:srgbClr val="EEECE1"/>
      </a:lt2>
      <a:accent1>
        <a:srgbClr val="295B92"/>
      </a:accent1>
      <a:accent2>
        <a:srgbClr val="5096F2"/>
      </a:accent2>
      <a:accent3>
        <a:srgbClr val="7F7F7F"/>
      </a:accent3>
      <a:accent4>
        <a:srgbClr val="D99694"/>
      </a:accent4>
      <a:accent5>
        <a:srgbClr val="D8D8D8"/>
      </a:accent5>
      <a:accent6>
        <a:srgbClr val="953734"/>
      </a:accent6>
      <a:hlink>
        <a:srgbClr val="C0504D"/>
      </a:hlink>
      <a:folHlink>
        <a:srgbClr val="632423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68751</TotalTime>
  <Words>2190</Words>
  <Application>Microsoft Office PowerPoint</Application>
  <PresentationFormat>On-screen Show (4:3)</PresentationFormat>
  <Paragraphs>461</Paragraphs>
  <Slides>69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ＭＳ Ｐゴシック</vt:lpstr>
      <vt:lpstr>Bookman Old Style</vt:lpstr>
      <vt:lpstr>Calibri</vt:lpstr>
      <vt:lpstr>Calibri Light</vt:lpstr>
      <vt:lpstr>Courier</vt:lpstr>
      <vt:lpstr>Lucida Sans Typewriter</vt:lpstr>
      <vt:lpstr>Wingdings</vt:lpstr>
      <vt:lpstr>Retrospect</vt:lpstr>
      <vt:lpstr>Lecture 5: Random Walks &amp; Plotting  (download slides and .py files from Stellar to follow along)</vt:lpstr>
      <vt:lpstr>Relevant Reading</vt:lpstr>
      <vt:lpstr>When We Last Met …</vt:lpstr>
      <vt:lpstr>Summary of Stochastic Modeling</vt:lpstr>
      <vt:lpstr>Simulation Models</vt:lpstr>
      <vt:lpstr>Simulations Are Used a Lot</vt:lpstr>
      <vt:lpstr>Why Random Walks?</vt:lpstr>
      <vt:lpstr>Drunkard’s Walk</vt:lpstr>
      <vt:lpstr>One Possible First Step</vt:lpstr>
      <vt:lpstr>Another Possible First Step</vt:lpstr>
      <vt:lpstr>Yet Another Possible First Step</vt:lpstr>
      <vt:lpstr>Last Possible First Step</vt:lpstr>
      <vt:lpstr>Possible Distances After Two Steps (assuming moved right on first step, other options similar)</vt:lpstr>
      <vt:lpstr>Possible Distances After Two Steps</vt:lpstr>
      <vt:lpstr>Expected Distance After 100,000 Steps?</vt:lpstr>
      <vt:lpstr>Structure of Simulation</vt:lpstr>
      <vt:lpstr>First, Some Useful Abstractions</vt:lpstr>
      <vt:lpstr>Class Location, part 1</vt:lpstr>
      <vt:lpstr>Class Location, continued</vt:lpstr>
      <vt:lpstr>Class Drunk</vt:lpstr>
      <vt:lpstr>Two Subclasses of Drunk</vt:lpstr>
      <vt:lpstr>Two Kinds of Drunks</vt:lpstr>
      <vt:lpstr>Class Field, part 1</vt:lpstr>
      <vt:lpstr>Class Field, continued</vt:lpstr>
      <vt:lpstr>Simulating a Single Walk</vt:lpstr>
      <vt:lpstr>Simulating Multiple Walks</vt:lpstr>
      <vt:lpstr>Putting It All Together</vt:lpstr>
      <vt:lpstr>Let’s Try It</vt:lpstr>
      <vt:lpstr>Let’s Try a Smoke Test</vt:lpstr>
      <vt:lpstr>Sanity Check</vt:lpstr>
      <vt:lpstr>Simulating Multiple Walks</vt:lpstr>
      <vt:lpstr>Trying the Smoke Test Again</vt:lpstr>
      <vt:lpstr>Trying the Original Test Again</vt:lpstr>
      <vt:lpstr>And the Masochistic Drunk?</vt:lpstr>
      <vt:lpstr>Visualizing the Trend</vt:lpstr>
      <vt:lpstr>PLOTTING</vt:lpstr>
      <vt:lpstr>WHY PLOTTING?</vt:lpstr>
      <vt:lpstr>PYLAB</vt:lpstr>
      <vt:lpstr>A SIMPLE EXAMPLE</vt:lpstr>
      <vt:lpstr>PLOTTING THE DATA</vt:lpstr>
      <vt:lpstr>EXAMPLE</vt:lpstr>
      <vt:lpstr>SHOWING ALL DATA ON ONE PLOT</vt:lpstr>
      <vt:lpstr>PRODUCING MULTIPLE PLOTS</vt:lpstr>
      <vt:lpstr>EXAMPLE CODE</vt:lpstr>
      <vt:lpstr>PLOT WITH EXPONENTIALS</vt:lpstr>
      <vt:lpstr>Five Minute Break</vt:lpstr>
      <vt:lpstr>A “REAL” EXAMPLE</vt:lpstr>
      <vt:lpstr>A “REAL” EXAMPLE</vt:lpstr>
      <vt:lpstr>A “REAL” EXAMPLE</vt:lpstr>
      <vt:lpstr>A “REAL” EXAMPLE</vt:lpstr>
      <vt:lpstr>A “REAL” EXAMPLE</vt:lpstr>
      <vt:lpstr>LET’S ADD ANOTHER CITY</vt:lpstr>
      <vt:lpstr>Plot with Two Cities</vt:lpstr>
      <vt:lpstr>Controlling Display Parameters</vt:lpstr>
      <vt:lpstr>CONTROLLING COLOR AND STYLE</vt:lpstr>
      <vt:lpstr>CONTROLLING COLOR AND STYLE</vt:lpstr>
      <vt:lpstr>CONTROLLING SCALE</vt:lpstr>
      <vt:lpstr>POPULATION GROWTH</vt:lpstr>
      <vt:lpstr>CHANGING THE SCALE</vt:lpstr>
      <vt:lpstr>POPULATION GROWTH</vt:lpstr>
      <vt:lpstr>Which Do You Find More Informative?</vt:lpstr>
      <vt:lpstr>BACK TO OUR WANDERING DRUNK</vt:lpstr>
      <vt:lpstr>Distance Trends</vt:lpstr>
      <vt:lpstr>Ending Locations</vt:lpstr>
      <vt:lpstr>Fields with Wormholes</vt:lpstr>
      <vt:lpstr>A Subclass of Field, part 1</vt:lpstr>
      <vt:lpstr>A Subclass of Field, part 2</vt:lpstr>
      <vt:lpstr>Spots Reached During One Walk</vt:lpstr>
      <vt:lpstr>Summary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Decomposition, Abstraction, Functions</dc:title>
  <dc:creator>Ana Bell</dc:creator>
  <cp:lastModifiedBy>John</cp:lastModifiedBy>
  <cp:revision>1742</cp:revision>
  <cp:lastPrinted>2016-06-12T17:21:12Z</cp:lastPrinted>
  <dcterms:created xsi:type="dcterms:W3CDTF">2014-02-11T14:35:32Z</dcterms:created>
  <dcterms:modified xsi:type="dcterms:W3CDTF">2018-11-05T19:41:43Z</dcterms:modified>
</cp:coreProperties>
</file>